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8" r:id="rId2"/>
    <p:sldId id="258" r:id="rId3"/>
    <p:sldId id="259" r:id="rId4"/>
    <p:sldId id="267" r:id="rId5"/>
    <p:sldId id="262" r:id="rId6"/>
    <p:sldId id="263" r:id="rId7"/>
    <p:sldId id="264" r:id="rId8"/>
    <p:sldId id="265" r:id="rId9"/>
    <p:sldId id="268" r:id="rId10"/>
    <p:sldId id="269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BC5-BBF8-4B6E-A251-3FAC69857547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041-78CE-40F7-9CF6-CE11F4E7A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3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32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72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05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29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30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36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4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6313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36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8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0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9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03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F97B-3108-4BC0-89AD-6C2AC4F8E19E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C73955F-7CD2-413B-82AC-203BC8FA9FB1}"/>
              </a:ext>
            </a:extLst>
          </p:cNvPr>
          <p:cNvSpPr>
            <a:spLocks noGrp="1"/>
          </p:cNvSpPr>
          <p:nvPr/>
        </p:nvSpPr>
        <p:spPr>
          <a:xfrm>
            <a:off x="-115019" y="-200354"/>
            <a:ext cx="11243094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ACF5984-DA84-4CC5-B227-0E24BA6BEF92}"/>
              </a:ext>
            </a:extLst>
          </p:cNvPr>
          <p:cNvSpPr txBox="1"/>
          <p:nvPr/>
        </p:nvSpPr>
        <p:spPr>
          <a:xfrm>
            <a:off x="2481942" y="1801429"/>
            <a:ext cx="7914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Osteoporosis Risk and Risk Factors in Parkinson’s </a:t>
            </a:r>
            <a:r>
              <a:rPr lang="en-GB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en-GB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B93A46-4C7A-405E-9303-147E88D54F48}"/>
              </a:ext>
            </a:extLst>
          </p:cNvPr>
          <p:cNvSpPr txBox="1"/>
          <p:nvPr/>
        </p:nvSpPr>
        <p:spPr>
          <a:xfrm>
            <a:off x="2994301" y="5056571"/>
            <a:ext cx="6203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Samed O</a:t>
            </a:r>
            <a:r>
              <a:rPr lang="tr-TR" dirty="0" err="1"/>
              <a:t>ğuzhan</a:t>
            </a:r>
            <a:r>
              <a:rPr lang="tr-TR" dirty="0"/>
              <a:t> Akın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Gülsen Babacan Yıldız, MD</a:t>
            </a:r>
            <a:endParaRPr lang="en-ZA" dirty="0"/>
          </a:p>
          <a:p>
            <a:pPr algn="ctr"/>
            <a:r>
              <a:rPr lang="en-ZA" dirty="0"/>
              <a:t>Tu</a:t>
            </a:r>
            <a:r>
              <a:rPr lang="tr-TR" dirty="0" err="1"/>
              <a:t>ğçe</a:t>
            </a:r>
            <a:r>
              <a:rPr lang="tr-TR" dirty="0"/>
              <a:t> Yıldız, MD</a:t>
            </a:r>
            <a:endParaRPr lang="en-ZA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72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755" y="-816138"/>
            <a:ext cx="238829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C1FD3D9-4DBC-481E-BC24-F3C5E69FD474}"/>
              </a:ext>
            </a:extLst>
          </p:cNvPr>
          <p:cNvSpPr txBox="1"/>
          <p:nvPr/>
        </p:nvSpPr>
        <p:spPr>
          <a:xfrm>
            <a:off x="854122" y="723530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Results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DD892A-26B3-4730-9467-4F5F502C14D6}"/>
              </a:ext>
            </a:extLst>
          </p:cNvPr>
          <p:cNvSpPr txBox="1"/>
          <p:nvPr/>
        </p:nvSpPr>
        <p:spPr>
          <a:xfrm>
            <a:off x="696686" y="1652444"/>
            <a:ext cx="1107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Between patient and control group, there was no significant difference for the levels of copper and zinc.</a:t>
            </a:r>
          </a:p>
        </p:txBody>
      </p:sp>
      <p:graphicFrame>
        <p:nvGraphicFramePr>
          <p:cNvPr id="2" name="Tablo 7">
            <a:extLst>
              <a:ext uri="{FF2B5EF4-FFF2-40B4-BE49-F238E27FC236}">
                <a16:creationId xmlns:a16="http://schemas.microsoft.com/office/drawing/2014/main" id="{76FBCA3C-90A4-4FCE-8A08-85F374F95F6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73700"/>
          <a:ext cx="8128000" cy="282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34258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3579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7287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0050963"/>
                    </a:ext>
                  </a:extLst>
                </a:gridCol>
              </a:tblGrid>
              <a:tr h="9425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  <a:p>
                      <a:pPr algn="ctr"/>
                      <a:r>
                        <a:rPr lang="en-ZA" dirty="0"/>
                        <a:t>Patient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pPr algn="ctr"/>
                      <a:r>
                        <a:rPr lang="en-GB" dirty="0"/>
                        <a:t>Control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38429"/>
                  </a:ext>
                </a:extLst>
              </a:tr>
              <a:tr h="942548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  <a:p>
                      <a:pPr algn="ctr"/>
                      <a:r>
                        <a:rPr lang="en-ZA" b="1" dirty="0"/>
                        <a:t>Copper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r>
                        <a:rPr lang="en-GB" b="1" dirty="0"/>
                        <a:t>101.861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±23.84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  <a:p>
                      <a:r>
                        <a:rPr lang="en-ZA" b="1" dirty="0"/>
                        <a:t>109.996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±44.60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r>
                        <a:rPr lang="en-GB" b="1" dirty="0"/>
                        <a:t>P=0.445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99587"/>
                  </a:ext>
                </a:extLst>
              </a:tr>
              <a:tr h="942548"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  <a:p>
                      <a:pPr algn="ctr"/>
                      <a:r>
                        <a:rPr lang="en-ZA" b="1" dirty="0"/>
                        <a:t>Zinc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r>
                        <a:rPr lang="en-GB" b="1" dirty="0"/>
                        <a:t>75.70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±9.819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r>
                        <a:rPr lang="en-GB" b="1" dirty="0"/>
                        <a:t>78.91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±7.937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  <a:p>
                      <a:r>
                        <a:rPr lang="en-GB" b="1" dirty="0"/>
                        <a:t>P=0.228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7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5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755" y="-816138"/>
            <a:ext cx="238829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C1FD3D9-4DBC-481E-BC24-F3C5E69FD474}"/>
              </a:ext>
            </a:extLst>
          </p:cNvPr>
          <p:cNvSpPr txBox="1"/>
          <p:nvPr/>
        </p:nvSpPr>
        <p:spPr>
          <a:xfrm>
            <a:off x="925420" y="605282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Conclusion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DD892A-26B3-4730-9467-4F5F502C14D6}"/>
              </a:ext>
            </a:extLst>
          </p:cNvPr>
          <p:cNvSpPr txBox="1"/>
          <p:nvPr/>
        </p:nvSpPr>
        <p:spPr>
          <a:xfrm>
            <a:off x="696686" y="1652444"/>
            <a:ext cx="1107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FEC1B3-E38E-4B7F-B66F-289307D2F7A2}"/>
              </a:ext>
            </a:extLst>
          </p:cNvPr>
          <p:cNvSpPr txBox="1"/>
          <p:nvPr/>
        </p:nvSpPr>
        <p:spPr>
          <a:xfrm>
            <a:off x="925420" y="1652444"/>
            <a:ext cx="9851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25(OH)D vitamin and calcium levels may decrease while PD progressing.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 This is an issue that may be a risk of osteoporosis in the future as the life expectancy of patients increase. 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We think that more comprehensive studies are needed.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16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1C33D96-F608-460F-A9D2-1C410A135D70}"/>
              </a:ext>
            </a:extLst>
          </p:cNvPr>
          <p:cNvSpPr txBox="1"/>
          <p:nvPr/>
        </p:nvSpPr>
        <p:spPr>
          <a:xfrm>
            <a:off x="839756" y="629815"/>
            <a:ext cx="883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References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164E2E5-A694-4167-8D9E-5B5311E89D16}"/>
              </a:ext>
            </a:extLst>
          </p:cNvPr>
          <p:cNvSpPr txBox="1"/>
          <p:nvPr/>
        </p:nvSpPr>
        <p:spPr>
          <a:xfrm>
            <a:off x="839756" y="1408922"/>
            <a:ext cx="104316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  <a:r>
              <a:rPr lang="tr-TR" dirty="0"/>
              <a:t> </a:t>
            </a:r>
            <a:r>
              <a:rPr lang="en-GB" sz="1600" dirty="0" err="1"/>
              <a:t>Babacan-Yıldız</a:t>
            </a:r>
            <a:r>
              <a:rPr lang="en-GB" sz="1600" dirty="0"/>
              <a:t> G, </a:t>
            </a:r>
            <a:r>
              <a:rPr lang="en-GB" sz="1600" dirty="0" err="1"/>
              <a:t>Bazal</a:t>
            </a:r>
            <a:r>
              <a:rPr lang="en-GB" sz="1600" dirty="0"/>
              <a:t> Ganglia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Hareket</a:t>
            </a:r>
            <a:r>
              <a:rPr lang="en-GB" sz="1600" dirty="0"/>
              <a:t> </a:t>
            </a:r>
            <a:r>
              <a:rPr lang="en-GB" sz="1600" dirty="0" err="1"/>
              <a:t>Bozuklukları</a:t>
            </a:r>
            <a:r>
              <a:rPr lang="en-GB" sz="1600" dirty="0"/>
              <a:t>. </a:t>
            </a:r>
            <a:r>
              <a:rPr lang="en-GB" sz="1600" dirty="0" err="1"/>
              <a:t>Nöroloji’nin</a:t>
            </a:r>
            <a:r>
              <a:rPr lang="en-GB" sz="1600" dirty="0"/>
              <a:t> </a:t>
            </a:r>
            <a:r>
              <a:rPr lang="en-GB" sz="1600" dirty="0" err="1"/>
              <a:t>ABC’si</a:t>
            </a:r>
            <a:r>
              <a:rPr lang="en-GB" sz="1600" dirty="0"/>
              <a:t> , İstanbul: İstanbul Tip </a:t>
            </a:r>
            <a:r>
              <a:rPr lang="en-GB" sz="1600" dirty="0" err="1"/>
              <a:t>Kitabevleri</a:t>
            </a:r>
            <a:r>
              <a:rPr lang="en-GB" sz="1600" dirty="0"/>
              <a:t>; 2018, p. 57-68</a:t>
            </a:r>
          </a:p>
          <a:p>
            <a:r>
              <a:rPr lang="en-GB" sz="1600" dirty="0"/>
              <a:t>2.</a:t>
            </a:r>
            <a:r>
              <a:rPr lang="tr-TR" sz="1600" dirty="0"/>
              <a:t> </a:t>
            </a:r>
            <a:r>
              <a:rPr lang="en-GB" sz="1600" dirty="0" err="1"/>
              <a:t>Sleeman</a:t>
            </a:r>
            <a:r>
              <a:rPr lang="en-GB" sz="1600" dirty="0"/>
              <a:t> I, </a:t>
            </a:r>
            <a:r>
              <a:rPr lang="en-GB" sz="1600" dirty="0" err="1"/>
              <a:t>Aspray</a:t>
            </a:r>
            <a:r>
              <a:rPr lang="en-GB" sz="1600" dirty="0"/>
              <a:t> T, Lawson R, et al. The Role of Vitamin D in Disease Progression in Early Parkinson's Disease. J </a:t>
            </a:r>
            <a:r>
              <a:rPr lang="en-GB" sz="1600" dirty="0" err="1"/>
              <a:t>Parkinsons</a:t>
            </a:r>
            <a:r>
              <a:rPr lang="en-GB" sz="1600" dirty="0"/>
              <a:t> Dis. 2017;7(4):669–675. doi:10.3233/JPD-171122</a:t>
            </a:r>
          </a:p>
          <a:p>
            <a:r>
              <a:rPr lang="en-GB" sz="1600" dirty="0"/>
              <a:t>3.</a:t>
            </a:r>
            <a:r>
              <a:rPr lang="tr-TR" sz="1600" dirty="0"/>
              <a:t> </a:t>
            </a:r>
            <a:r>
              <a:rPr lang="en-GB" sz="1600" dirty="0" err="1"/>
              <a:t>Handa</a:t>
            </a:r>
            <a:r>
              <a:rPr lang="en-GB" sz="1600" dirty="0"/>
              <a:t>, K., </a:t>
            </a:r>
            <a:r>
              <a:rPr lang="en-GB" sz="1600" dirty="0" err="1"/>
              <a:t>Kiyohara</a:t>
            </a:r>
            <a:r>
              <a:rPr lang="en-GB" sz="1600" dirty="0"/>
              <a:t>, S., </a:t>
            </a:r>
            <a:r>
              <a:rPr lang="en-GB" sz="1600" dirty="0" err="1"/>
              <a:t>Yamakawa</a:t>
            </a:r>
            <a:r>
              <a:rPr lang="en-GB" sz="1600" dirty="0"/>
              <a:t>, T. et al. Bone loss caused by dopaminergic degeneration and levodopa treatment in Parkinson’s disease model mice. Sci Rep 9, 13768 (2019) doi:10.1038/s41598-019-50336-4</a:t>
            </a:r>
          </a:p>
          <a:p>
            <a:r>
              <a:rPr lang="en-GB" sz="1600" dirty="0"/>
              <a:t>4.</a:t>
            </a:r>
            <a:r>
              <a:rPr lang="tr-TR" sz="1600" dirty="0"/>
              <a:t> </a:t>
            </a:r>
            <a:r>
              <a:rPr lang="en-GB" sz="1600" dirty="0" err="1"/>
              <a:t>Bivona</a:t>
            </a:r>
            <a:r>
              <a:rPr lang="en-GB" sz="1600" dirty="0"/>
              <a:t> G, et al. Standardized measurement of circulating vitamin D [25(OH)D] and its putative role as a serum biomarker in Alzheimer's disease and Parkinson's disease. Clinical </a:t>
            </a:r>
            <a:r>
              <a:rPr lang="en-GB" sz="1600" dirty="0" err="1"/>
              <a:t>Chimica</a:t>
            </a:r>
            <a:r>
              <a:rPr lang="en-GB" sz="1600" dirty="0"/>
              <a:t> Acta 2019; 497:82-87. doi:10.1016/j.cca.2019.07.022</a:t>
            </a:r>
          </a:p>
          <a:p>
            <a:r>
              <a:rPr lang="en-GB" sz="1600" dirty="0"/>
              <a:t>5.</a:t>
            </a:r>
            <a:r>
              <a:rPr lang="tr-TR" sz="1600" dirty="0"/>
              <a:t> </a:t>
            </a:r>
            <a:r>
              <a:rPr lang="en-GB" sz="1600" dirty="0"/>
              <a:t>Van den Bos F, </a:t>
            </a:r>
            <a:r>
              <a:rPr lang="en-GB" sz="1600" dirty="0" err="1"/>
              <a:t>Speelman</a:t>
            </a:r>
            <a:r>
              <a:rPr lang="en-GB" sz="1600" dirty="0"/>
              <a:t> AD, et al. Bone mineral density and vitamin D status in Parkinson’s disease patients. J </a:t>
            </a:r>
            <a:r>
              <a:rPr lang="en-GB" sz="1600" dirty="0" err="1"/>
              <a:t>Neurol</a:t>
            </a:r>
            <a:r>
              <a:rPr lang="en-GB" sz="1600" dirty="0"/>
              <a:t> 2013; 260:754-760 doi:10.1007/s00415-0001112-6697</a:t>
            </a:r>
          </a:p>
          <a:p>
            <a:r>
              <a:rPr lang="en-GB" sz="1600" dirty="0"/>
              <a:t>6.</a:t>
            </a:r>
            <a:r>
              <a:rPr lang="tr-TR" sz="1600" dirty="0"/>
              <a:t> </a:t>
            </a:r>
            <a:r>
              <a:rPr lang="en-GB" sz="1600" dirty="0"/>
              <a:t>Metta V, Sanchez TC, </a:t>
            </a:r>
            <a:r>
              <a:rPr lang="en-GB" sz="1600" dirty="0" err="1"/>
              <a:t>Padmakumar</a:t>
            </a:r>
            <a:r>
              <a:rPr lang="en-GB" sz="1600" dirty="0"/>
              <a:t> C. Osteoporosis: A Hidden Nonmotor Face of Parkinson's Disease. Int Rev </a:t>
            </a:r>
            <a:r>
              <a:rPr lang="en-GB" sz="1600" dirty="0" err="1"/>
              <a:t>Neurobiol</a:t>
            </a:r>
            <a:r>
              <a:rPr lang="en-GB" sz="1600" dirty="0"/>
              <a:t>. 2017;134:877-890. </a:t>
            </a:r>
            <a:r>
              <a:rPr lang="en-GB" sz="1600" dirty="0" err="1"/>
              <a:t>doi</a:t>
            </a:r>
            <a:r>
              <a:rPr lang="en-GB" sz="1600" dirty="0"/>
              <a:t>: 10.1016/bs.irn.2017.05.034. </a:t>
            </a:r>
            <a:r>
              <a:rPr lang="en-GB" sz="1600" dirty="0" err="1"/>
              <a:t>Epub</a:t>
            </a:r>
            <a:r>
              <a:rPr lang="en-GB" sz="1600" dirty="0"/>
              <a:t> 2017 Jul 10</a:t>
            </a:r>
          </a:p>
          <a:p>
            <a:r>
              <a:rPr lang="en-GB" sz="1600" dirty="0"/>
              <a:t>7.</a:t>
            </a:r>
            <a:r>
              <a:rPr lang="tr-TR" sz="1600" dirty="0"/>
              <a:t> </a:t>
            </a:r>
            <a:r>
              <a:rPr lang="en-GB" sz="1600" dirty="0"/>
              <a:t>Luo X, </a:t>
            </a:r>
            <a:r>
              <a:rPr lang="en-GB" sz="1600" dirty="0" err="1"/>
              <a:t>Ou</a:t>
            </a:r>
            <a:r>
              <a:rPr lang="en-GB" sz="1600" dirty="0"/>
              <a:t> R, Dutta R, Tian Y, </a:t>
            </a:r>
            <a:r>
              <a:rPr lang="en-GB" sz="1600" dirty="0" err="1"/>
              <a:t>Xiong</a:t>
            </a:r>
            <a:r>
              <a:rPr lang="en-GB" sz="1600" dirty="0"/>
              <a:t> H, Shang H. Association Between Serum Vitamin D Levels and Parkinson's Disease: A Systematic Review and Meta-Analysis. Front Neurol. 2018;9:909. Published 2018 Nov 12. doi:10.3389/fneur.2018.00909</a:t>
            </a:r>
          </a:p>
          <a:p>
            <a:r>
              <a:rPr lang="en-GB" sz="1600" dirty="0"/>
              <a:t>8.</a:t>
            </a:r>
            <a:r>
              <a:rPr lang="tr-TR" sz="1600" dirty="0"/>
              <a:t> </a:t>
            </a:r>
            <a:r>
              <a:rPr lang="en-GB" sz="1600" dirty="0"/>
              <a:t>Sato Y, Yoshiaki H, et al. Abnormal Bone and Calcium Metabolism in immobilized Parkinson’s Disease Patients. Movement Disorder Society 2005, Vol.20 No.12 pp. 1598-1603</a:t>
            </a:r>
          </a:p>
          <a:p>
            <a:r>
              <a:rPr lang="en-GB" sz="1600" dirty="0"/>
              <a:t>9.</a:t>
            </a:r>
            <a:r>
              <a:rPr lang="tr-TR" sz="1600" dirty="0"/>
              <a:t> </a:t>
            </a:r>
            <a:r>
              <a:rPr lang="en-GB" sz="1600" dirty="0"/>
              <a:t>Evatt ML, et al. Prevalence of Vitamin D Insufficiency in Patients with Parkinson Disease and Alzheimer Disease. Arch Neurol. 2008;65(10):1348-1352</a:t>
            </a:r>
          </a:p>
          <a:p>
            <a:r>
              <a:rPr lang="en-GB" sz="1600" dirty="0"/>
              <a:t>10.</a:t>
            </a:r>
            <a:r>
              <a:rPr lang="tr-TR" sz="1600" dirty="0"/>
              <a:t> </a:t>
            </a:r>
            <a:r>
              <a:rPr lang="en-GB" sz="1600" dirty="0" err="1"/>
              <a:t>Nissou</a:t>
            </a:r>
            <a:r>
              <a:rPr lang="en-GB" sz="1600" dirty="0"/>
              <a:t> MF, Brocard J, El </a:t>
            </a:r>
            <a:r>
              <a:rPr lang="en-GB" sz="1600" dirty="0" err="1"/>
              <a:t>Atifi</a:t>
            </a:r>
            <a:r>
              <a:rPr lang="en-GB" sz="1600" dirty="0"/>
              <a:t> M, et al. The transcriptomic response of </a:t>
            </a:r>
            <a:r>
              <a:rPr lang="en-GB" sz="1600" dirty="0" err="1"/>
              <a:t>miced</a:t>
            </a:r>
            <a:r>
              <a:rPr lang="en-GB" sz="1600" dirty="0"/>
              <a:t> neuron-glial cell cultures to 1,25-dihydroxyvitamin D3 includes genes limiting the progressions of neurodegenerative diseases. J Alzheimer Dis 2013;35(January,3):553-64</a:t>
            </a:r>
          </a:p>
        </p:txBody>
      </p:sp>
    </p:spTree>
    <p:extLst>
      <p:ext uri="{BB962C8B-B14F-4D97-AF65-F5344CB8AC3E}">
        <p14:creationId xmlns:p14="http://schemas.microsoft.com/office/powerpoint/2010/main" val="29584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8F59793-D746-49C2-A91F-678070A24054}"/>
              </a:ext>
            </a:extLst>
          </p:cNvPr>
          <p:cNvSpPr txBox="1"/>
          <p:nvPr/>
        </p:nvSpPr>
        <p:spPr>
          <a:xfrm>
            <a:off x="998031" y="1782147"/>
            <a:ext cx="4620584" cy="2700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 for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your time  </a:t>
            </a:r>
          </a:p>
        </p:txBody>
      </p:sp>
      <p:pic>
        <p:nvPicPr>
          <p:cNvPr id="3" name="Resim 2" descr="metin, adam, kişi, duvar içeren bir resim&#10;&#10;Açıklama otomatik olarak oluşturuldu">
            <a:extLst>
              <a:ext uri="{FF2B5EF4-FFF2-40B4-BE49-F238E27FC236}">
                <a16:creationId xmlns:a16="http://schemas.microsoft.com/office/drawing/2014/main" id="{BFD53E29-7FC6-4F09-9D97-9B8104AF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9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648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9907C4-6067-43A8-BE0D-C0AC19DA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33" y="1310400"/>
            <a:ext cx="238700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78B0EB0-595F-4768-9C55-05A271010111}"/>
              </a:ext>
            </a:extLst>
          </p:cNvPr>
          <p:cNvSpPr txBox="1"/>
          <p:nvPr/>
        </p:nvSpPr>
        <p:spPr>
          <a:xfrm>
            <a:off x="642257" y="638491"/>
            <a:ext cx="91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What</a:t>
            </a:r>
            <a:r>
              <a:rPr lang="tr-TR" sz="3600" b="1" dirty="0">
                <a:solidFill>
                  <a:schemeClr val="bg1"/>
                </a:solidFill>
              </a:rPr>
              <a:t> is </a:t>
            </a:r>
            <a:r>
              <a:rPr lang="en-ZA" sz="3600" b="1" dirty="0">
                <a:solidFill>
                  <a:schemeClr val="bg1"/>
                </a:solidFill>
              </a:rPr>
              <a:t>Parkinson’s Disease?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3256721-F412-4A94-9E24-2D5DF0CDC3E7}"/>
              </a:ext>
            </a:extLst>
          </p:cNvPr>
          <p:cNvSpPr txBox="1"/>
          <p:nvPr/>
        </p:nvSpPr>
        <p:spPr>
          <a:xfrm>
            <a:off x="256966" y="1566523"/>
            <a:ext cx="784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Parkinson's Disease  is a neurodegenerative disease that is mainly seen with damage to the basal ganglia and is the most common after Alzheimer's disease. </a:t>
            </a:r>
            <a:endParaRPr lang="en-GB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74CBFBD-412D-4E38-99CD-A666C4B8B29F}"/>
              </a:ext>
            </a:extLst>
          </p:cNvPr>
          <p:cNvSpPr txBox="1"/>
          <p:nvPr/>
        </p:nvSpPr>
        <p:spPr>
          <a:xfrm>
            <a:off x="254858" y="2923479"/>
            <a:ext cx="7656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main pathology?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basic pathology is disruption in synapse stimulation in the basal ganglia in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favor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acetylcholine against dopamine.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ZA" dirty="0">
                <a:latin typeface="Times New Roman" panose="02020603050405020304" pitchFamily="18" charset="0"/>
              </a:rPr>
              <a:t>Our treatment is still based on tipping this balance in </a:t>
            </a:r>
            <a:r>
              <a:rPr lang="en-ZA" dirty="0" err="1">
                <a:latin typeface="Times New Roman" panose="02020603050405020304" pitchFamily="18" charset="0"/>
              </a:rPr>
              <a:t>favor</a:t>
            </a:r>
            <a:r>
              <a:rPr lang="en-ZA" dirty="0">
                <a:latin typeface="Times New Roman" panose="02020603050405020304" pitchFamily="18" charset="0"/>
              </a:rPr>
              <a:t> of dopamine.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There</a:t>
            </a:r>
            <a:r>
              <a:rPr lang="tr-TR" dirty="0">
                <a:latin typeface="Times New Roman" panose="02020603050405020304" pitchFamily="18" charset="0"/>
              </a:rPr>
              <a:t> ar</a:t>
            </a:r>
            <a:r>
              <a:rPr lang="en-GB" dirty="0">
                <a:latin typeface="Times New Roman" panose="02020603050405020304" pitchFamily="18" charset="0"/>
              </a:rPr>
              <a:t>e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many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reasons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from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oxidative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stress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</a:rPr>
              <a:t>to </a:t>
            </a:r>
            <a:r>
              <a:rPr lang="tr-TR" dirty="0" err="1">
                <a:latin typeface="Times New Roman" panose="02020603050405020304" pitchFamily="18" charset="0"/>
              </a:rPr>
              <a:t>genetic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mutations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Alt Bilgi Yer Tutucusu 6">
            <a:extLst>
              <a:ext uri="{FF2B5EF4-FFF2-40B4-BE49-F238E27FC236}">
                <a16:creationId xmlns:a16="http://schemas.microsoft.com/office/drawing/2014/main" id="{81AAD886-F041-4AC0-9BD5-89A5F5F3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257" y="6356350"/>
            <a:ext cx="11016343" cy="365125"/>
          </a:xfrm>
        </p:spPr>
        <p:txBody>
          <a:bodyPr/>
          <a:lstStyle/>
          <a:p>
            <a:pPr algn="l"/>
            <a:r>
              <a:rPr lang="en-GB" dirty="0"/>
              <a:t>Aldrin-Kirk P, Heuer A, Rylander </a:t>
            </a:r>
            <a:r>
              <a:rPr lang="en-GB" dirty="0" err="1"/>
              <a:t>Ottosson</a:t>
            </a:r>
            <a:r>
              <a:rPr lang="en-GB" dirty="0"/>
              <a:t> D, </a:t>
            </a:r>
            <a:r>
              <a:rPr lang="en-GB" dirty="0" err="1"/>
              <a:t>Davidsson</a:t>
            </a:r>
            <a:r>
              <a:rPr lang="en-GB" dirty="0"/>
              <a:t> M, </a:t>
            </a:r>
            <a:r>
              <a:rPr lang="en-GB" dirty="0" err="1"/>
              <a:t>Mattsson</a:t>
            </a:r>
            <a:r>
              <a:rPr lang="en-GB" dirty="0"/>
              <a:t> B, Björklund T. </a:t>
            </a:r>
            <a:r>
              <a:rPr lang="en-GB" dirty="0" err="1"/>
              <a:t>Chemogenetic</a:t>
            </a:r>
            <a:r>
              <a:rPr lang="en-GB" dirty="0"/>
              <a:t> modulation of cholinergic interneurons reveals their regulating role on the direct and indirect output pathways from the striatum. </a:t>
            </a:r>
            <a:r>
              <a:rPr lang="en-GB" dirty="0" err="1"/>
              <a:t>Neurobiol</a:t>
            </a:r>
            <a:r>
              <a:rPr lang="en-GB" dirty="0"/>
              <a:t> Dis. 2018 Jan;109(Pt A):148-162. </a:t>
            </a:r>
            <a:r>
              <a:rPr lang="en-GB" dirty="0" err="1"/>
              <a:t>doi</a:t>
            </a:r>
            <a:r>
              <a:rPr lang="en-GB" dirty="0"/>
              <a:t>: 10.1016/j.nbd.2017.10.010. </a:t>
            </a:r>
            <a:r>
              <a:rPr lang="en-GB" dirty="0" err="1"/>
              <a:t>Epub</a:t>
            </a:r>
            <a:r>
              <a:rPr lang="en-GB" dirty="0"/>
              <a:t> 2017 Oct 14. PMID: 29037828.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E00B239-9125-4201-888D-622768C08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338" y="2104414"/>
            <a:ext cx="3215578" cy="2649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9907C4-6067-43A8-BE0D-C0AC19DA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33" y="1310400"/>
            <a:ext cx="2387001" cy="45262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755" y="-816138"/>
            <a:ext cx="2388291" cy="45262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0B931A3-635B-4D3B-B6E9-4674582D5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6" y="1738199"/>
            <a:ext cx="8468176" cy="43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992D0532-3CDB-45D0-B381-F828F605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96" y="1504688"/>
            <a:ext cx="8887750" cy="4906091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41ED45-A95D-4BDE-AD9B-E0816797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5371" y="6410779"/>
            <a:ext cx="7696200" cy="365125"/>
          </a:xfrm>
        </p:spPr>
        <p:txBody>
          <a:bodyPr/>
          <a:lstStyle/>
          <a:p>
            <a:r>
              <a:rPr lang="en-ZA" b="1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Parkinson's disease </a:t>
            </a:r>
            <a:r>
              <a:rPr lang="en-ZA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Kalia, Lorraine V et al. The Lancet, Volume 386, Issue 9996, 896 - 912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9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4D75BAF-D553-4BEF-8F3D-5C89C886727B}"/>
              </a:ext>
            </a:extLst>
          </p:cNvPr>
          <p:cNvSpPr txBox="1"/>
          <p:nvPr/>
        </p:nvSpPr>
        <p:spPr>
          <a:xfrm>
            <a:off x="838200" y="431295"/>
            <a:ext cx="848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r>
              <a:rPr lang="en-ZA" sz="3600" b="1" dirty="0">
                <a:solidFill>
                  <a:schemeClr val="bg1"/>
                </a:solidFill>
              </a:rPr>
              <a:t>Aim of the Study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0D828A-D0A6-452F-BE24-1EE3A7E6AA9E}"/>
              </a:ext>
            </a:extLst>
          </p:cNvPr>
          <p:cNvSpPr txBox="1"/>
          <p:nvPr/>
        </p:nvSpPr>
        <p:spPr>
          <a:xfrm>
            <a:off x="838200" y="1621970"/>
            <a:ext cx="10330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To see the risk of osteoporosis</a:t>
            </a:r>
            <a:r>
              <a:rPr lang="tr-TR" dirty="0"/>
              <a:t> 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Effects of treatment types on serum calcium and vitamin D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Effects of </a:t>
            </a:r>
            <a:r>
              <a:rPr lang="tr-TR" dirty="0" err="1"/>
              <a:t>duration</a:t>
            </a:r>
            <a:r>
              <a:rPr lang="tr-TR" dirty="0"/>
              <a:t> of </a:t>
            </a:r>
            <a:r>
              <a:rPr lang="tr-TR" dirty="0" err="1"/>
              <a:t>disease</a:t>
            </a:r>
            <a:r>
              <a:rPr lang="en-ZA" dirty="0"/>
              <a:t> on serum calcium and vitamin D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</a:t>
            </a:r>
            <a:r>
              <a:rPr lang="en-ZA" dirty="0"/>
              <a:t>o see how 25(OH) vitamin D and calcium levels will be as the severity of the disease increases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816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9907C4-6067-43A8-BE0D-C0AC19DA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33" y="1310400"/>
            <a:ext cx="238700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33C512F-7984-4F29-940A-D9DA7400A8DE}"/>
              </a:ext>
            </a:extLst>
          </p:cNvPr>
          <p:cNvSpPr txBox="1"/>
          <p:nvPr/>
        </p:nvSpPr>
        <p:spPr>
          <a:xfrm>
            <a:off x="628310" y="674268"/>
            <a:ext cx="929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Materials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and</a:t>
            </a:r>
            <a:r>
              <a:rPr lang="tr-TR" sz="3600" b="1" dirty="0">
                <a:solidFill>
                  <a:schemeClr val="bg1"/>
                </a:solidFill>
              </a:rPr>
              <a:t> Met</a:t>
            </a:r>
            <a:r>
              <a:rPr lang="en-GB" sz="3600" b="1" dirty="0">
                <a:solidFill>
                  <a:schemeClr val="bg1"/>
                </a:solidFill>
              </a:rPr>
              <a:t>h</a:t>
            </a:r>
            <a:r>
              <a:rPr lang="tr-TR" sz="3600" b="1" dirty="0" err="1">
                <a:solidFill>
                  <a:schemeClr val="bg1"/>
                </a:solidFill>
              </a:rPr>
              <a:t>ods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C1F7704-1033-4F64-8D9A-9BC93B99D291}"/>
              </a:ext>
            </a:extLst>
          </p:cNvPr>
          <p:cNvSpPr txBox="1"/>
          <p:nvPr/>
        </p:nvSpPr>
        <p:spPr>
          <a:xfrm>
            <a:off x="549987" y="1866351"/>
            <a:ext cx="113045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23 PD patients and 23 healthy individuals were included to the study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PD patients were between 40 and 65 years old and had no other neurological disease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serum obtained by centrifugation of venous blood samples taken in 2017 was used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The serums stored in a refrigerator at -80 degrees.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asked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en-ZA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When did it start?</a:t>
            </a:r>
            <a:r>
              <a:rPr lang="tr-TR" dirty="0"/>
              <a:t> W</a:t>
            </a:r>
            <a:r>
              <a:rPr lang="en-ZA" dirty="0"/>
              <a:t>hen was the diagnosis made?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Which medication are you taking?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We performed </a:t>
            </a:r>
            <a:r>
              <a:rPr lang="tr-TR" dirty="0"/>
              <a:t>a </a:t>
            </a:r>
            <a:r>
              <a:rPr lang="tr-TR" dirty="0" err="1"/>
              <a:t>detailed</a:t>
            </a:r>
            <a:r>
              <a:rPr lang="en-ZA" dirty="0"/>
              <a:t> neurological evaluation of the patient group.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chose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stage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Hoehn</a:t>
            </a:r>
            <a:r>
              <a:rPr lang="tr-TR" dirty="0"/>
              <a:t> </a:t>
            </a:r>
            <a:r>
              <a:rPr lang="tr-TR" dirty="0" err="1"/>
              <a:t>Yahr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A613512-EF94-4729-A2FC-3F7F53336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303" y="2929789"/>
            <a:ext cx="4333240" cy="22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9103D5-2F13-40CD-B178-ECE450C4ED34}"/>
              </a:ext>
            </a:extLst>
          </p:cNvPr>
          <p:cNvSpPr txBox="1"/>
          <p:nvPr/>
        </p:nvSpPr>
        <p:spPr>
          <a:xfrm>
            <a:off x="549987" y="674268"/>
            <a:ext cx="929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Materials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and</a:t>
            </a:r>
            <a:r>
              <a:rPr lang="tr-TR" sz="3600" b="1" dirty="0">
                <a:solidFill>
                  <a:schemeClr val="bg1"/>
                </a:solidFill>
              </a:rPr>
              <a:t> Met</a:t>
            </a:r>
            <a:r>
              <a:rPr lang="en-GB" sz="3600" b="1" dirty="0">
                <a:solidFill>
                  <a:schemeClr val="bg1"/>
                </a:solidFill>
              </a:rPr>
              <a:t>h</a:t>
            </a:r>
            <a:r>
              <a:rPr lang="tr-TR" sz="3600" b="1" dirty="0" err="1">
                <a:solidFill>
                  <a:schemeClr val="bg1"/>
                </a:solidFill>
              </a:rPr>
              <a:t>ods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F05E35-C033-4288-AFE6-27E5DE2A47DF}"/>
              </a:ext>
            </a:extLst>
          </p:cNvPr>
          <p:cNvSpPr txBox="1"/>
          <p:nvPr/>
        </p:nvSpPr>
        <p:spPr>
          <a:xfrm>
            <a:off x="549987" y="1556657"/>
            <a:ext cx="10346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Serum calcium, </a:t>
            </a:r>
            <a:r>
              <a:rPr lang="tr-TR" dirty="0"/>
              <a:t>25(OH)</a:t>
            </a:r>
            <a:r>
              <a:rPr lang="en-GB" dirty="0"/>
              <a:t> </a:t>
            </a:r>
            <a:r>
              <a:rPr lang="en-ZA" dirty="0"/>
              <a:t>vitamin D, copper and zinc values were compared between the patient and the control group</a:t>
            </a:r>
            <a:r>
              <a:rPr lang="tr-TR" dirty="0"/>
              <a:t>s </a:t>
            </a:r>
            <a:r>
              <a:rPr lang="en-GB" dirty="0"/>
              <a:t>by using T-test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en-ZA" dirty="0"/>
              <a:t>, we compared the results with duration of disease, treatment and Hoehn </a:t>
            </a:r>
            <a:r>
              <a:rPr lang="en-ZA" dirty="0" err="1"/>
              <a:t>Yahr</a:t>
            </a:r>
            <a:r>
              <a:rPr lang="en-ZA" dirty="0"/>
              <a:t> Scale with </a:t>
            </a:r>
            <a:r>
              <a:rPr lang="en-GB" b="0" i="0" dirty="0">
                <a:solidFill>
                  <a:srgbClr val="222222"/>
                </a:solidFill>
                <a:effectLst/>
                <a:latin typeface="Google Sans"/>
              </a:rPr>
              <a:t>Spearman's rank correlation coefficient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W</a:t>
            </a:r>
            <a:r>
              <a:rPr lang="en-ZA" dirty="0"/>
              <a:t>e used IBM SPSS program for statistical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878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99907C4-6067-43A8-BE0D-C0AC19DA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33" y="1560519"/>
            <a:ext cx="2387001" cy="45262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755" y="-816138"/>
            <a:ext cx="238829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C1FD3D9-4DBC-481E-BC24-F3C5E69FD474}"/>
              </a:ext>
            </a:extLst>
          </p:cNvPr>
          <p:cNvSpPr txBox="1"/>
          <p:nvPr/>
        </p:nvSpPr>
        <p:spPr>
          <a:xfrm>
            <a:off x="835461" y="664069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Results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DD892A-26B3-4730-9467-4F5F502C14D6}"/>
              </a:ext>
            </a:extLst>
          </p:cNvPr>
          <p:cNvSpPr txBox="1"/>
          <p:nvPr/>
        </p:nvSpPr>
        <p:spPr>
          <a:xfrm>
            <a:off x="685800" y="1578429"/>
            <a:ext cx="11075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of 25(OH) vitamin D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en-ZA" dirty="0"/>
              <a:t>lower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but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 patient group. The levels of 25(OH)vitamin D had a negative correlation with Hoehn </a:t>
            </a:r>
            <a:r>
              <a:rPr lang="en-ZA" dirty="0" err="1"/>
              <a:t>Yahr</a:t>
            </a:r>
            <a:r>
              <a:rPr lang="en-ZA" dirty="0"/>
              <a:t> Staging and duration of </a:t>
            </a:r>
            <a:r>
              <a:rPr lang="en-ZA" dirty="0" err="1"/>
              <a:t>disesase</a:t>
            </a:r>
            <a:r>
              <a:rPr lang="en-ZA" dirty="0"/>
              <a:t> but also there was no significant differences in patient group</a:t>
            </a:r>
            <a:endParaRPr lang="tr-TR" dirty="0"/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BFCAD733-A9C4-4D58-9237-DC5797CAF626}"/>
              </a:ext>
            </a:extLst>
          </p:cNvPr>
          <p:cNvGraphicFramePr>
            <a:graphicFrameLocks noGrp="1"/>
          </p:cNvGraphicFramePr>
          <p:nvPr/>
        </p:nvGraphicFramePr>
        <p:xfrm>
          <a:off x="1317171" y="2715910"/>
          <a:ext cx="859245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029">
                  <a:extLst>
                    <a:ext uri="{9D8B030D-6E8A-4147-A177-3AD203B41FA5}">
                      <a16:colId xmlns:a16="http://schemas.microsoft.com/office/drawing/2014/main" val="2848313224"/>
                    </a:ext>
                  </a:extLst>
                </a:gridCol>
                <a:gridCol w="2383689">
                  <a:extLst>
                    <a:ext uri="{9D8B030D-6E8A-4147-A177-3AD203B41FA5}">
                      <a16:colId xmlns:a16="http://schemas.microsoft.com/office/drawing/2014/main" val="2707586945"/>
                    </a:ext>
                  </a:extLst>
                </a:gridCol>
                <a:gridCol w="2594476">
                  <a:extLst>
                    <a:ext uri="{9D8B030D-6E8A-4147-A177-3AD203B41FA5}">
                      <a16:colId xmlns:a16="http://schemas.microsoft.com/office/drawing/2014/main" val="3353271461"/>
                    </a:ext>
                  </a:extLst>
                </a:gridCol>
                <a:gridCol w="1426265">
                  <a:extLst>
                    <a:ext uri="{9D8B030D-6E8A-4147-A177-3AD203B41FA5}">
                      <a16:colId xmlns:a16="http://schemas.microsoft.com/office/drawing/2014/main" val="137428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Patient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Control </a:t>
                      </a:r>
                      <a:r>
                        <a:rPr lang="tr-TR" dirty="0" err="1"/>
                        <a:t>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25(OH) v</a:t>
                      </a:r>
                      <a:r>
                        <a:rPr lang="tr-TR" b="1" dirty="0" err="1"/>
                        <a:t>itamin</a:t>
                      </a:r>
                      <a:r>
                        <a:rPr lang="tr-TR" b="1" dirty="0"/>
                        <a:t> 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17,37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10,14</a:t>
                      </a:r>
                      <a:endParaRPr lang="en-GB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26,28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28,48</a:t>
                      </a:r>
                      <a:endParaRPr lang="en-GB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P</a:t>
                      </a:r>
                      <a:r>
                        <a:rPr lang="en-ZA" b="1" dirty="0"/>
                        <a:t>=0.164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0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512130" y="-43707"/>
            <a:ext cx="53783" cy="4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8" tIns="8254" rIns="16508" bIns="8254" anchor="t" anchorCtr="0">
            <a:noAutofit/>
          </a:bodyPr>
          <a:lstStyle/>
          <a:p>
            <a:endParaRPr sz="63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755" y="-816138"/>
            <a:ext cx="2388291" cy="45262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C1FD3D9-4DBC-481E-BC24-F3C5E69FD474}"/>
              </a:ext>
            </a:extLst>
          </p:cNvPr>
          <p:cNvSpPr txBox="1"/>
          <p:nvPr/>
        </p:nvSpPr>
        <p:spPr>
          <a:xfrm>
            <a:off x="844792" y="670840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Results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3DD892A-26B3-4730-9467-4F5F502C14D6}"/>
              </a:ext>
            </a:extLst>
          </p:cNvPr>
          <p:cNvSpPr txBox="1"/>
          <p:nvPr/>
        </p:nvSpPr>
        <p:spPr>
          <a:xfrm>
            <a:off x="685800" y="1578429"/>
            <a:ext cx="11075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mean of calcium levels in the patient and control groups were similar.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  There was a negative correlation between Hoehn </a:t>
            </a:r>
            <a:r>
              <a:rPr lang="en-ZA" dirty="0" err="1"/>
              <a:t>Yahr</a:t>
            </a:r>
            <a:r>
              <a:rPr lang="en-ZA" dirty="0"/>
              <a:t> Staging and the levels of calcium in the patient group</a:t>
            </a:r>
            <a:endParaRPr lang="tr-TR" dirty="0"/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BFCAD733-A9C4-4D58-9237-DC5797CAF626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18080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71">
                  <a:extLst>
                    <a:ext uri="{9D8B030D-6E8A-4147-A177-3AD203B41FA5}">
                      <a16:colId xmlns:a16="http://schemas.microsoft.com/office/drawing/2014/main" val="2848313224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707586945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3532714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428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Patient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Control </a:t>
                      </a:r>
                      <a:r>
                        <a:rPr lang="tr-TR" dirty="0" err="1"/>
                        <a:t>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Calcium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8,917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0,3537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9,026</a:t>
                      </a:r>
                      <a:r>
                        <a:rPr lang="en-GB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0,3558</a:t>
                      </a:r>
                      <a:endParaRPr lang="en-GB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P</a:t>
                      </a:r>
                      <a:r>
                        <a:rPr lang="en-ZA" b="1" dirty="0"/>
                        <a:t>=0.304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8650"/>
                  </a:ext>
                </a:extLst>
              </a:tr>
            </a:tbl>
          </a:graphicData>
        </a:graphic>
      </p:graphicFrame>
      <p:graphicFrame>
        <p:nvGraphicFramePr>
          <p:cNvPr id="11" name="Tablo 11">
            <a:extLst>
              <a:ext uri="{FF2B5EF4-FFF2-40B4-BE49-F238E27FC236}">
                <a16:creationId xmlns:a16="http://schemas.microsoft.com/office/drawing/2014/main" id="{7D61017B-1639-472E-9350-91916433878A}"/>
              </a:ext>
            </a:extLst>
          </p:cNvPr>
          <p:cNvGraphicFramePr>
            <a:graphicFrameLocks noGrp="1"/>
          </p:cNvGraphicFramePr>
          <p:nvPr/>
        </p:nvGraphicFramePr>
        <p:xfrm>
          <a:off x="3764085" y="4548051"/>
          <a:ext cx="4596144" cy="99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72">
                  <a:extLst>
                    <a:ext uri="{9D8B030D-6E8A-4147-A177-3AD203B41FA5}">
                      <a16:colId xmlns:a16="http://schemas.microsoft.com/office/drawing/2014/main" val="177868061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1825177197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r>
                        <a:rPr lang="en-ZA" dirty="0"/>
                        <a:t>Correlation </a:t>
                      </a:r>
                      <a:r>
                        <a:rPr lang="en-ZA" dirty="0" err="1"/>
                        <a:t>Coefficent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 -0.446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6162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r>
                        <a:rPr lang="en-ZA" b="1" dirty="0"/>
                        <a:t>Sig.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P=0.033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1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</TotalTime>
  <Words>1053</Words>
  <Application>Microsoft Office PowerPoint</Application>
  <PresentationFormat>Geniş ekran</PresentationFormat>
  <Paragraphs>135</Paragraphs>
  <Slides>13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Google Sans</vt:lpstr>
      <vt:lpstr>Source Sans Pro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Aydogan</dc:creator>
  <cp:lastModifiedBy>samed oguzhan akin</cp:lastModifiedBy>
  <cp:revision>1307</cp:revision>
  <dcterms:created xsi:type="dcterms:W3CDTF">2015-07-21T07:54:41Z</dcterms:created>
  <dcterms:modified xsi:type="dcterms:W3CDTF">2021-06-02T10:46:24Z</dcterms:modified>
</cp:coreProperties>
</file>